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3"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11F50B4-0315-214D-97DB-F689AE4C3502}">
          <p14:sldIdLst>
            <p14:sldId id="256"/>
            <p14:sldId id="257"/>
            <p14:sldId id="258"/>
            <p14:sldId id="259"/>
            <p14:sldId id="260"/>
            <p14:sldId id="261"/>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190" autoAdjust="0"/>
  </p:normalViewPr>
  <p:slideViewPr>
    <p:cSldViewPr snapToGrid="0" snapToObjects="1">
      <p:cViewPr varScale="1">
        <p:scale>
          <a:sx n="42" d="100"/>
          <a:sy n="42" d="100"/>
        </p:scale>
        <p:origin x="-10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handoutMaster" Target="handoutMasters/handout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ED5B98-C55F-B24C-A287-713CAF21D485}" type="datetimeFigureOut">
              <a:rPr lang="en-US" smtClean="0"/>
              <a:t>9/27/11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C1CC71-D8F4-9B47-A369-73EC12A1EEAD}" type="slidenum">
              <a:rPr lang="en-US" smtClean="0"/>
              <a:t>‹#›</a:t>
            </a:fld>
            <a:endParaRPr lang="en-US"/>
          </a:p>
        </p:txBody>
      </p:sp>
    </p:spTree>
    <p:extLst>
      <p:ext uri="{BB962C8B-B14F-4D97-AF65-F5344CB8AC3E}">
        <p14:creationId xmlns:p14="http://schemas.microsoft.com/office/powerpoint/2010/main" val="4163661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633858-7B99-F242-8E66-36CC4AE09D39}" type="datetimeFigureOut">
              <a:rPr lang="en-US" smtClean="0"/>
              <a:t>9/27/11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193A99-A602-D642-A70D-75E7197FBD3E}" type="slidenum">
              <a:rPr lang="en-US" smtClean="0"/>
              <a:t>‹#›</a:t>
            </a:fld>
            <a:endParaRPr lang="en-US"/>
          </a:p>
        </p:txBody>
      </p:sp>
    </p:spTree>
    <p:extLst>
      <p:ext uri="{BB962C8B-B14F-4D97-AF65-F5344CB8AC3E}">
        <p14:creationId xmlns:p14="http://schemas.microsoft.com/office/powerpoint/2010/main" val="6316384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Epstein’s typology </a:t>
            </a:r>
            <a:endParaRPr lang="en-US" dirty="0"/>
          </a:p>
        </p:txBody>
      </p:sp>
      <p:sp>
        <p:nvSpPr>
          <p:cNvPr id="4" name="Slide Number Placeholder 3"/>
          <p:cNvSpPr>
            <a:spLocks noGrp="1"/>
          </p:cNvSpPr>
          <p:nvPr>
            <p:ph type="sldNum" sz="quarter" idx="10"/>
          </p:nvPr>
        </p:nvSpPr>
        <p:spPr/>
        <p:txBody>
          <a:bodyPr/>
          <a:lstStyle/>
          <a:p>
            <a:fld id="{6A193A99-A602-D642-A70D-75E7197FBD3E}" type="slidenum">
              <a:rPr lang="en-US" smtClean="0"/>
              <a:t>1</a:t>
            </a:fld>
            <a:endParaRPr lang="en-US"/>
          </a:p>
        </p:txBody>
      </p:sp>
    </p:spTree>
    <p:extLst>
      <p:ext uri="{BB962C8B-B14F-4D97-AF65-F5344CB8AC3E}">
        <p14:creationId xmlns:p14="http://schemas.microsoft.com/office/powerpoint/2010/main" val="129975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Most developing in the late 1990s and increased emphasis in early 2000s in response to 1118 Title I…..</a:t>
            </a:r>
          </a:p>
          <a:p>
            <a:pPr eaLnBrk="1" hangingPunct="1">
              <a:defRPr/>
            </a:pPr>
            <a:endParaRPr lang="en-US" dirty="0" smtClean="0"/>
          </a:p>
          <a:p>
            <a:pPr eaLnBrk="1" hangingPunct="1">
              <a:defRPr/>
            </a:pPr>
            <a:r>
              <a:rPr lang="en-US" dirty="0" smtClean="0"/>
              <a:t>Family engagement laws and policies </a:t>
            </a:r>
          </a:p>
          <a:p>
            <a:pPr eaLnBrk="1" hangingPunct="1">
              <a:defRPr/>
            </a:pPr>
            <a:r>
              <a:rPr lang="en-US" dirty="0" smtClean="0"/>
              <a:t>Sate grant and award programs for family engagement </a:t>
            </a:r>
          </a:p>
          <a:p>
            <a:pPr eaLnBrk="1" hangingPunct="1">
              <a:defRPr/>
            </a:pPr>
            <a:r>
              <a:rPr lang="en-US" dirty="0" smtClean="0"/>
              <a:t>Labor laws regarding parental participation </a:t>
            </a:r>
          </a:p>
          <a:p>
            <a:pPr eaLnBrk="1" hangingPunct="1">
              <a:defRPr/>
            </a:pPr>
            <a:r>
              <a:rPr lang="en-US" dirty="0" smtClean="0"/>
              <a:t>Family engagement in early childhood  education and literacy programs </a:t>
            </a:r>
          </a:p>
          <a:p>
            <a:pPr eaLnBrk="1" hangingPunct="1">
              <a:defRPr/>
            </a:pPr>
            <a:r>
              <a:rPr lang="en-US" dirty="0" smtClean="0"/>
              <a:t>Family engagement targeting children and youth in high </a:t>
            </a:r>
            <a:r>
              <a:rPr lang="en-US" dirty="0" err="1" smtClean="0"/>
              <a:t>rist</a:t>
            </a:r>
            <a:r>
              <a:rPr lang="en-US" dirty="0" smtClean="0"/>
              <a:t> situations and </a:t>
            </a:r>
          </a:p>
          <a:p>
            <a:pPr eaLnBrk="1" hangingPunct="1">
              <a:defRPr/>
            </a:pPr>
            <a:r>
              <a:rPr lang="en-US" dirty="0" smtClean="0"/>
              <a:t>Family engagement targeting </a:t>
            </a:r>
            <a:r>
              <a:rPr lang="en-US" dirty="0" err="1" smtClean="0"/>
              <a:t>childdren</a:t>
            </a:r>
            <a:r>
              <a:rPr lang="en-US" dirty="0" smtClean="0"/>
              <a:t> with families of </a:t>
            </a:r>
            <a:r>
              <a:rPr lang="en-US" dirty="0" err="1" smtClean="0"/>
              <a:t>english</a:t>
            </a:r>
            <a:r>
              <a:rPr lang="en-US" dirty="0" smtClean="0"/>
              <a:t> language learners </a:t>
            </a:r>
          </a:p>
          <a:p>
            <a:pPr eaLnBrk="1" hangingPunct="1">
              <a:defRPr/>
            </a:pPr>
            <a:endParaRPr lang="en-US" dirty="0" smtClean="0"/>
          </a:p>
          <a:p>
            <a:pPr eaLnBrk="1" hangingPunct="1">
              <a:defRPr/>
            </a:pPr>
            <a:r>
              <a:rPr lang="en-US" dirty="0" smtClean="0"/>
              <a:t>South Carolina:  a) practices which are responsive to racial, ethnic, and SE diversity and are appropriate to various grade level needs </a:t>
            </a:r>
          </a:p>
          <a:p>
            <a:pPr eaLnBrk="1" hangingPunct="1">
              <a:defRPr/>
            </a:pPr>
            <a:r>
              <a:rPr lang="en-US" dirty="0" err="1" smtClean="0"/>
              <a:t>Estblsih</a:t>
            </a:r>
            <a:r>
              <a:rPr lang="en-US" dirty="0" smtClean="0"/>
              <a:t> and maintain parent-friendly school settings </a:t>
            </a:r>
          </a:p>
          <a:p>
            <a:pPr eaLnBrk="1" hangingPunct="1">
              <a:defRPr/>
            </a:pPr>
            <a:r>
              <a:rPr lang="en-US" dirty="0" smtClean="0"/>
              <a:t>Provide an awareness of community resources that strengthen families and assist students </a:t>
            </a:r>
          </a:p>
          <a:p>
            <a:pPr eaLnBrk="1" hangingPunct="1">
              <a:defRPr/>
            </a:pPr>
            <a:r>
              <a:rPr lang="en-US" dirty="0" smtClean="0"/>
              <a:t>Work parent </a:t>
            </a:r>
            <a:r>
              <a:rPr lang="en-US" dirty="0" err="1" smtClean="0"/>
              <a:t>involvment</a:t>
            </a:r>
            <a:r>
              <a:rPr lang="en-US" dirty="0" smtClean="0"/>
              <a:t> training into teacher preparation and principal </a:t>
            </a:r>
            <a:r>
              <a:rPr lang="en-US" dirty="0" err="1" smtClean="0"/>
              <a:t>prearation</a:t>
            </a:r>
            <a:r>
              <a:rPr lang="en-US" dirty="0" smtClean="0"/>
              <a:t> to programs consistent with </a:t>
            </a:r>
            <a:r>
              <a:rPr lang="en-US" dirty="0" err="1" smtClean="0"/>
              <a:t>traning</a:t>
            </a:r>
            <a:r>
              <a:rPr lang="en-US" dirty="0" smtClean="0"/>
              <a:t> provided in subsection (1) of the section….</a:t>
            </a:r>
          </a:p>
          <a:p>
            <a:pPr eaLnBrk="1" hangingPunct="1">
              <a:defRPr/>
            </a:pPr>
            <a:endParaRPr lang="en-US" dirty="0" smtClean="0"/>
          </a:p>
          <a:p>
            <a:pPr eaLnBrk="1" hangingPunct="1">
              <a:defRPr/>
            </a:pPr>
            <a:r>
              <a:rPr lang="en-US" dirty="0" smtClean="0"/>
              <a:t>Ohio—family engagement—lacks legislation related to at-risk youth and or ELLs (according to </a:t>
            </a:r>
            <a:r>
              <a:rPr lang="en-US" dirty="0" err="1" smtClean="0"/>
              <a:t>pulication</a:t>
            </a:r>
            <a:r>
              <a:rPr lang="en-US" dirty="0" smtClean="0"/>
              <a:t> by NPTA</a:t>
            </a:r>
            <a:r>
              <a:rPr lang="en-US" baseline="0" dirty="0" smtClean="0"/>
              <a:t> reference guide) </a:t>
            </a:r>
            <a:endParaRPr lang="en-US" dirty="0" smtClean="0"/>
          </a:p>
        </p:txBody>
      </p:sp>
      <p:sp>
        <p:nvSpPr>
          <p:cNvPr id="419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A5A468B-1061-4648-924B-3C3581C5F667}" type="slidenum">
              <a:rPr lang="en-US" sz="1200"/>
              <a:pPr/>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atin typeface="Arial" charset="0"/>
                <a:ea typeface="ＭＳ Ｐゴシック" charset="0"/>
                <a:cs typeface="ＭＳ Ｐゴシック" charset="0"/>
              </a:rPr>
              <a:t>Ensure that states adope laws that are explicit (definistions and standards for effective family engagement in public schools) </a:t>
            </a:r>
          </a:p>
          <a:p>
            <a:pPr eaLnBrk="1" hangingPunct="1"/>
            <a:r>
              <a:rPr lang="en-US">
                <a:latin typeface="Arial" charset="0"/>
                <a:ea typeface="ＭＳ Ｐゴシック" charset="0"/>
                <a:cs typeface="ＭＳ Ｐゴシック" charset="0"/>
              </a:rPr>
              <a:t>Created councils and advisory boards on which parents serve as members </a:t>
            </a:r>
          </a:p>
          <a:p>
            <a:pPr eaLnBrk="1" hangingPunct="1"/>
            <a:r>
              <a:rPr lang="en-US">
                <a:latin typeface="Arial" charset="0"/>
                <a:ea typeface="ＭＳ Ｐゴシック" charset="0"/>
                <a:cs typeface="ＭＳ Ｐゴシック" charset="0"/>
              </a:rPr>
              <a:t>Establish parent teacher associations to promote parent engagment </a:t>
            </a:r>
          </a:p>
          <a:p>
            <a:pPr eaLnBrk="1" hangingPunct="1"/>
            <a:r>
              <a:rPr lang="en-US">
                <a:latin typeface="Arial" charset="0"/>
                <a:ea typeface="ＭＳ Ｐゴシック" charset="0"/>
                <a:cs typeface="ＭＳ Ｐゴシック" charset="0"/>
              </a:rPr>
              <a:t>Develop systems toe evaluate and promote school and district models </a:t>
            </a:r>
          </a:p>
          <a:p>
            <a:pPr eaLnBrk="1" hangingPunct="1"/>
            <a:r>
              <a:rPr lang="en-US">
                <a:latin typeface="Arial" charset="0"/>
                <a:ea typeface="ＭＳ Ｐゴシック" charset="0"/>
                <a:cs typeface="ＭＳ Ｐゴシック" charset="0"/>
              </a:rPr>
              <a:t>The above…encourage schools to ensure access….</a:t>
            </a:r>
          </a:p>
          <a:p>
            <a:pPr eaLnBrk="1" hangingPunct="1"/>
            <a:r>
              <a:rPr lang="en-US">
                <a:latin typeface="Arial" charset="0"/>
                <a:ea typeface="ＭＳ Ｐゴシック" charset="0"/>
                <a:cs typeface="ＭＳ Ｐゴシック" charset="0"/>
              </a:rPr>
              <a:t>Encourage districts to establish effective an innovative communications methods </a:t>
            </a:r>
          </a:p>
          <a:p>
            <a:pPr eaLnBrk="1" hangingPunct="1"/>
            <a:r>
              <a:rPr lang="en-US">
                <a:latin typeface="Arial" charset="0"/>
                <a:ea typeface="ＭＳ Ｐゴシック" charset="0"/>
                <a:cs typeface="ＭＳ Ｐゴシック" charset="0"/>
              </a:rPr>
              <a:t>Create mechanisms to hold districts responsible </a:t>
            </a:r>
          </a:p>
          <a:p>
            <a:pPr eaLnBrk="1" hangingPunct="1"/>
            <a:r>
              <a:rPr lang="en-US">
                <a:latin typeface="Arial" charset="0"/>
                <a:ea typeface="ＭＳ Ｐゴシック" charset="0"/>
                <a:cs typeface="ＭＳ Ｐゴシック" charset="0"/>
              </a:rPr>
              <a:t>Establish credentialing </a:t>
            </a:r>
          </a:p>
          <a:p>
            <a:pPr eaLnBrk="1" hangingPunct="1"/>
            <a:r>
              <a:rPr lang="en-US">
                <a:latin typeface="Arial" charset="0"/>
                <a:ea typeface="ＭＳ Ｐゴシック" charset="0"/>
                <a:cs typeface="ＭＳ Ｐゴシック" charset="0"/>
              </a:rPr>
              <a:t>Phase out financial sanctions and replace them with incentive systems </a:t>
            </a:r>
          </a:p>
          <a:p>
            <a:pPr eaLnBrk="1" hangingPunct="1"/>
            <a:r>
              <a:rPr lang="en-US">
                <a:latin typeface="Arial" charset="0"/>
                <a:ea typeface="ＭＳ Ｐゴシック" charset="0"/>
                <a:cs typeface="ＭＳ Ｐゴシック" charset="0"/>
              </a:rPr>
              <a:t>Prohibit schools from sanctioing parents </a:t>
            </a:r>
          </a:p>
          <a:p>
            <a:pPr eaLnBrk="1" hangingPunct="1"/>
            <a:r>
              <a:rPr lang="en-US">
                <a:latin typeface="Arial" charset="0"/>
                <a:ea typeface="ＭＳ Ｐゴシック" charset="0"/>
                <a:cs typeface="ＭＳ Ｐゴシック" charset="0"/>
              </a:rPr>
              <a:t>Phase out punitive plicies that levy criminal charges against families in vavor of expanding community-based services and oppurtunities to increase engagment </a:t>
            </a:r>
          </a:p>
        </p:txBody>
      </p:sp>
      <p:sp>
        <p:nvSpPr>
          <p:cNvPr id="440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4F621F4D-564F-654B-8798-8F4FB6804B76}" type="slidenum">
              <a:rPr lang="en-US" sz="1200"/>
              <a:pPr/>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1100">
                <a:latin typeface="Arial" charset="0"/>
                <a:ea typeface="ＭＳ Ｐゴシック" charset="0"/>
                <a:cs typeface="ＭＳ Ｐゴシック" charset="0"/>
              </a:rPr>
              <a:t>NCLB act of 2001 Reauthorized the Elementary and secondary education act of 1965—</a:t>
            </a:r>
          </a:p>
          <a:p>
            <a:pPr>
              <a:lnSpc>
                <a:spcPct val="90000"/>
              </a:lnSpc>
              <a:buFontTx/>
              <a:buAutoNum type="arabicParenR"/>
            </a:pPr>
            <a:r>
              <a:rPr lang="en-US" sz="1100">
                <a:latin typeface="Arial" charset="0"/>
                <a:ea typeface="ＭＳ Ｐゴシック" charset="0"/>
                <a:cs typeface="ＭＳ Ｐゴシック" charset="0"/>
              </a:rPr>
              <a:t>accountability for results, </a:t>
            </a:r>
          </a:p>
          <a:p>
            <a:pPr>
              <a:lnSpc>
                <a:spcPct val="90000"/>
              </a:lnSpc>
              <a:buFontTx/>
              <a:buAutoNum type="arabicParenR"/>
            </a:pPr>
            <a:r>
              <a:rPr lang="en-US" sz="1100">
                <a:latin typeface="Arial" charset="0"/>
                <a:ea typeface="ＭＳ Ｐゴシック" charset="0"/>
                <a:cs typeface="ＭＳ Ｐゴシック" charset="0"/>
              </a:rPr>
              <a:t>local control and flexibility, </a:t>
            </a:r>
          </a:p>
          <a:p>
            <a:pPr>
              <a:lnSpc>
                <a:spcPct val="90000"/>
              </a:lnSpc>
              <a:buFontTx/>
              <a:buAutoNum type="arabicParenR"/>
            </a:pPr>
            <a:r>
              <a:rPr lang="en-US" sz="1100">
                <a:latin typeface="Arial" charset="0"/>
                <a:ea typeface="ＭＳ Ｐゴシック" charset="0"/>
                <a:cs typeface="ＭＳ Ｐゴシック" charset="0"/>
              </a:rPr>
              <a:t>expanded parental choice, and </a:t>
            </a:r>
          </a:p>
          <a:p>
            <a:pPr>
              <a:lnSpc>
                <a:spcPct val="90000"/>
              </a:lnSpc>
              <a:buFontTx/>
              <a:buAutoNum type="arabicParenR"/>
            </a:pPr>
            <a:r>
              <a:rPr lang="en-US" sz="1100">
                <a:latin typeface="Arial" charset="0"/>
                <a:ea typeface="ＭＳ Ｐゴシック" charset="0"/>
                <a:cs typeface="ＭＳ Ｐゴシック" charset="0"/>
              </a:rPr>
              <a:t>effective and successful programs that reflect scientifically based research.  </a:t>
            </a:r>
          </a:p>
          <a:p>
            <a:pPr>
              <a:lnSpc>
                <a:spcPct val="90000"/>
              </a:lnSpc>
              <a:buFontTx/>
              <a:buAutoNum type="arabicParenR"/>
            </a:pPr>
            <a:endParaRPr lang="en-US" sz="1100">
              <a:latin typeface="Arial" charset="0"/>
              <a:ea typeface="ＭＳ Ｐゴシック" charset="0"/>
              <a:cs typeface="ＭＳ Ｐゴシック" charset="0"/>
            </a:endParaRPr>
          </a:p>
          <a:p>
            <a:pPr>
              <a:lnSpc>
                <a:spcPct val="90000"/>
              </a:lnSpc>
            </a:pPr>
            <a:r>
              <a:rPr lang="en-US" sz="1100">
                <a:latin typeface="Arial" charset="0"/>
                <a:ea typeface="ＭＳ Ｐゴシック" charset="0"/>
                <a:cs typeface="ＭＳ Ｐゴシック" charset="0"/>
              </a:rPr>
              <a:t>Stress:  shared accountability between schools and parents for high student achievement, </a:t>
            </a:r>
          </a:p>
          <a:p>
            <a:pPr>
              <a:lnSpc>
                <a:spcPct val="90000"/>
              </a:lnSpc>
            </a:pPr>
            <a:r>
              <a:rPr lang="en-US" sz="1100">
                <a:latin typeface="Arial" charset="0"/>
                <a:ea typeface="ＭＳ Ｐゴシック" charset="0"/>
                <a:cs typeface="ＭＳ Ｐゴシック" charset="0"/>
              </a:rPr>
              <a:t>Including expanded public school choice and supplemental educational services for eligible chidlren in low performing schools, local development of perental involvement plans with sufficient flexibility to address local needs and build parents</a:t>
            </a:r>
            <a:r>
              <a:rPr lang="ja-JP" altLang="en-US" sz="1100">
                <a:latin typeface="Arial" charset="0"/>
                <a:ea typeface="ＭＳ Ｐゴシック" charset="0"/>
                <a:cs typeface="ＭＳ Ｐゴシック" charset="0"/>
              </a:rPr>
              <a:t>’</a:t>
            </a:r>
            <a:r>
              <a:rPr lang="en-US" altLang="ja-JP" sz="1100">
                <a:latin typeface="Arial" charset="0"/>
                <a:ea typeface="ＭＳ Ｐゴシック" charset="0"/>
                <a:cs typeface="ＭＳ Ｐゴシック" charset="0"/>
              </a:rPr>
              <a:t> capacity for using effective practices to improve their own children</a:t>
            </a:r>
            <a:r>
              <a:rPr lang="ja-JP" altLang="en-US" sz="1100">
                <a:latin typeface="Arial" charset="0"/>
                <a:ea typeface="ＭＳ Ｐゴシック" charset="0"/>
                <a:cs typeface="ＭＳ Ｐゴシック" charset="0"/>
              </a:rPr>
              <a:t>’</a:t>
            </a:r>
            <a:r>
              <a:rPr lang="en-US" altLang="ja-JP" sz="1100">
                <a:latin typeface="Arial" charset="0"/>
                <a:ea typeface="ＭＳ Ｐゴシック" charset="0"/>
                <a:cs typeface="ＭＳ Ｐゴシック" charset="0"/>
              </a:rPr>
              <a:t>s academic achievement </a:t>
            </a:r>
          </a:p>
          <a:p>
            <a:pPr>
              <a:lnSpc>
                <a:spcPct val="90000"/>
              </a:lnSpc>
            </a:pPr>
            <a:endParaRPr lang="en-US" sz="1100">
              <a:latin typeface="Arial" charset="0"/>
              <a:ea typeface="ＭＳ Ｐゴシック" charset="0"/>
              <a:cs typeface="ＭＳ Ｐゴシック" charset="0"/>
            </a:endParaRPr>
          </a:p>
          <a:p>
            <a:pPr>
              <a:lnSpc>
                <a:spcPct val="90000"/>
              </a:lnSpc>
            </a:pPr>
            <a:r>
              <a:rPr lang="en-US" sz="1100">
                <a:latin typeface="Arial" charset="0"/>
                <a:ea typeface="ＭＳ Ｐゴシック" charset="0"/>
                <a:cs typeface="ＭＳ Ｐゴシック" charset="0"/>
              </a:rPr>
              <a:t>Reporting provisions of NCLB Act:  offer parents insights about children</a:t>
            </a:r>
            <a:r>
              <a:rPr lang="ja-JP" altLang="en-US" sz="1100">
                <a:latin typeface="Arial" charset="0"/>
                <a:ea typeface="ＭＳ Ｐゴシック" charset="0"/>
                <a:cs typeface="ＭＳ Ｐゴシック" charset="0"/>
              </a:rPr>
              <a:t>’</a:t>
            </a:r>
            <a:r>
              <a:rPr lang="en-US" altLang="ja-JP" sz="1100">
                <a:latin typeface="Arial" charset="0"/>
                <a:ea typeface="ＭＳ Ｐゴシック" charset="0"/>
                <a:cs typeface="ＭＳ Ｐゴシック" charset="0"/>
              </a:rPr>
              <a:t>s education, the qualities of their teachers, and the quality of the schools they attend.  </a:t>
            </a:r>
          </a:p>
          <a:p>
            <a:pPr>
              <a:lnSpc>
                <a:spcPct val="90000"/>
              </a:lnSpc>
            </a:pPr>
            <a:endParaRPr lang="en-US" sz="1100">
              <a:latin typeface="Arial" charset="0"/>
              <a:ea typeface="ＭＳ Ｐゴシック" charset="0"/>
              <a:cs typeface="ＭＳ Ｐゴシック" charset="0"/>
            </a:endParaRPr>
          </a:p>
          <a:p>
            <a:pPr>
              <a:lnSpc>
                <a:spcPct val="90000"/>
              </a:lnSpc>
            </a:pPr>
            <a:r>
              <a:rPr lang="en-US" sz="1100">
                <a:latin typeface="Arial" charset="0"/>
                <a:ea typeface="ＭＳ Ｐゴシック" charset="0"/>
                <a:cs typeface="ＭＳ Ｐゴシック" charset="0"/>
              </a:rPr>
              <a:t>Close the achievement gap and change the culture of America</a:t>
            </a:r>
            <a:r>
              <a:rPr lang="ja-JP" altLang="en-US" sz="1100">
                <a:latin typeface="Arial" charset="0"/>
                <a:ea typeface="ＭＳ Ｐゴシック" charset="0"/>
                <a:cs typeface="ＭＳ Ｐゴシック" charset="0"/>
              </a:rPr>
              <a:t>’</a:t>
            </a:r>
            <a:r>
              <a:rPr lang="en-US" altLang="ja-JP" sz="1100">
                <a:latin typeface="Arial" charset="0"/>
                <a:ea typeface="ＭＳ Ｐゴシック" charset="0"/>
                <a:cs typeface="ＭＳ Ｐゴシック" charset="0"/>
              </a:rPr>
              <a:t>s schools.  Page (2002)  </a:t>
            </a:r>
            <a:r>
              <a:rPr lang="ja-JP" altLang="en-US" sz="1100">
                <a:latin typeface="Arial" charset="0"/>
                <a:ea typeface="ＭＳ Ｐゴシック" charset="0"/>
                <a:cs typeface="ＭＳ Ｐゴシック" charset="0"/>
              </a:rPr>
              <a:t>“</a:t>
            </a:r>
            <a:r>
              <a:rPr lang="en-US" altLang="ja-JP" sz="1100">
                <a:latin typeface="Arial" charset="0"/>
                <a:ea typeface="ＭＳ Ｐゴシック" charset="0"/>
                <a:cs typeface="ＭＳ Ｐゴシック" charset="0"/>
              </a:rPr>
              <a:t>schools can</a:t>
            </a:r>
            <a:r>
              <a:rPr lang="ja-JP" altLang="en-US" sz="1100">
                <a:latin typeface="Arial" charset="0"/>
                <a:ea typeface="ＭＳ Ｐゴシック" charset="0"/>
                <a:cs typeface="ＭＳ Ｐゴシック" charset="0"/>
              </a:rPr>
              <a:t>’</a:t>
            </a:r>
            <a:r>
              <a:rPr lang="en-US" altLang="ja-JP" sz="1100">
                <a:latin typeface="Arial" charset="0"/>
                <a:ea typeface="ＭＳ Ｐゴシック" charset="0"/>
                <a:cs typeface="ＭＳ Ｐゴシック" charset="0"/>
              </a:rPr>
              <a:t>t improve without the help of parents</a:t>
            </a:r>
            <a:r>
              <a:rPr lang="ja-JP" altLang="en-US" sz="1100">
                <a:latin typeface="Arial" charset="0"/>
                <a:ea typeface="ＭＳ Ｐゴシック" charset="0"/>
                <a:cs typeface="ＭＳ Ｐゴシック" charset="0"/>
              </a:rPr>
              <a:t>”</a:t>
            </a:r>
            <a:r>
              <a:rPr lang="en-US" altLang="ja-JP" sz="1100">
                <a:latin typeface="Arial" charset="0"/>
                <a:ea typeface="ＭＳ Ｐゴシック" charset="0"/>
                <a:cs typeface="ＭＳ Ｐゴシック" charset="0"/>
              </a:rPr>
              <a:t> </a:t>
            </a:r>
          </a:p>
          <a:p>
            <a:pPr>
              <a:lnSpc>
                <a:spcPct val="90000"/>
              </a:lnSpc>
            </a:pPr>
            <a:endParaRPr lang="en-US" sz="1100">
              <a:latin typeface="Arial" charset="0"/>
              <a:ea typeface="ＭＳ Ｐゴシック" charset="0"/>
              <a:cs typeface="ＭＳ Ｐゴシック" charset="0"/>
            </a:endParaRPr>
          </a:p>
          <a:p>
            <a:pPr>
              <a:lnSpc>
                <a:spcPct val="90000"/>
              </a:lnSpc>
            </a:pPr>
            <a:endParaRPr lang="en-US" sz="1100">
              <a:latin typeface="Arial" charset="0"/>
              <a:ea typeface="ＭＳ Ｐゴシック" charset="0"/>
              <a:cs typeface="ＭＳ Ｐゴシック" charset="0"/>
            </a:endParaRPr>
          </a:p>
        </p:txBody>
      </p:sp>
      <p:sp>
        <p:nvSpPr>
          <p:cNvPr id="460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998F0AE-E27B-E14C-A3FC-0C05CDED230D}" type="slidenum">
              <a:rPr lang="en-US" sz="1200"/>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1000">
                <a:latin typeface="Arial" charset="0"/>
                <a:ea typeface="ＭＳ Ｐゴシック" charset="0"/>
                <a:cs typeface="ＭＳ Ｐゴシック" charset="0"/>
              </a:rPr>
              <a:t>Section 1118 of the Title I of the Elementary and Secondary Education act </a:t>
            </a:r>
          </a:p>
          <a:p>
            <a:pPr eaLnBrk="1" hangingPunct="1">
              <a:lnSpc>
                <a:spcPct val="80000"/>
              </a:lnSpc>
            </a:pPr>
            <a:endParaRPr lang="en-US" sz="1000">
              <a:latin typeface="Arial" charset="0"/>
              <a:ea typeface="ＭＳ Ｐゴシック" charset="0"/>
              <a:cs typeface="ＭＳ Ｐゴシック" charset="0"/>
            </a:endParaRPr>
          </a:p>
          <a:p>
            <a:pPr eaLnBrk="1" hangingPunct="1">
              <a:lnSpc>
                <a:spcPct val="80000"/>
              </a:lnSpc>
              <a:buFontTx/>
              <a:buAutoNum type="arabicPeriod"/>
            </a:pPr>
            <a:r>
              <a:rPr lang="en-US" sz="1000">
                <a:latin typeface="Arial" charset="0"/>
                <a:ea typeface="ＭＳ Ｐゴシック" charset="0"/>
                <a:cs typeface="ＭＳ Ｐゴシック" charset="0"/>
              </a:rPr>
              <a:t>Adopt laws that make explicit the elements of effective family engagement policies, spanning from cradle to career.  Including statutory definition of and standards for effective family engagement.  </a:t>
            </a:r>
          </a:p>
          <a:p>
            <a:pPr eaLnBrk="1" hangingPunct="1">
              <a:lnSpc>
                <a:spcPct val="80000"/>
              </a:lnSpc>
              <a:buFontTx/>
              <a:buAutoNum type="arabicPeriod"/>
            </a:pPr>
            <a:r>
              <a:rPr lang="en-US" sz="1000">
                <a:latin typeface="Arial" charset="0"/>
                <a:ea typeface="ＭＳ Ｐゴシック" charset="0"/>
                <a:cs typeface="ＭＳ Ｐゴシック" charset="0"/>
              </a:rPr>
              <a:t>Establish funds and grant programs and statewide initiatives that promote research-based practices for family engagement at the school and district level.  Scalable and replicable across the state </a:t>
            </a:r>
          </a:p>
          <a:p>
            <a:pPr eaLnBrk="1" hangingPunct="1">
              <a:lnSpc>
                <a:spcPct val="80000"/>
              </a:lnSpc>
              <a:buFontTx/>
              <a:buAutoNum type="arabicPeriod"/>
            </a:pPr>
            <a:r>
              <a:rPr lang="en-US" sz="1000">
                <a:latin typeface="Arial" charset="0"/>
                <a:ea typeface="ＭＳ Ｐゴシック" charset="0"/>
                <a:cs typeface="ＭＳ Ｐゴシック" charset="0"/>
              </a:rPr>
              <a:t>Create advisory boards on family engagement at the state, district, and school levels to develop effective family engagement policies and practices.  These policy making councils should be comprised of families, students, educators and other stakeholders </a:t>
            </a:r>
          </a:p>
          <a:p>
            <a:pPr eaLnBrk="1" hangingPunct="1">
              <a:lnSpc>
                <a:spcPct val="80000"/>
              </a:lnSpc>
              <a:buFontTx/>
              <a:buAutoNum type="arabicPeriod"/>
            </a:pPr>
            <a:r>
              <a:rPr lang="en-US" sz="1000">
                <a:latin typeface="Arial" charset="0"/>
                <a:ea typeface="ＭＳ Ｐゴシック" charset="0"/>
                <a:cs typeface="ＭＳ Ｐゴシック" charset="0"/>
              </a:rPr>
              <a:t>Establish and implement accountability mechanisms to ensure implementation of the policies and strategies including review, site visits, evaluations for superintendents, principals and other teachers </a:t>
            </a:r>
          </a:p>
          <a:p>
            <a:pPr eaLnBrk="1" hangingPunct="1">
              <a:lnSpc>
                <a:spcPct val="80000"/>
              </a:lnSpc>
              <a:buFontTx/>
              <a:buAutoNum type="arabicPeriod"/>
            </a:pPr>
            <a:r>
              <a:rPr lang="en-US" sz="1000" b="1">
                <a:latin typeface="Arial" charset="0"/>
                <a:ea typeface="ＭＳ Ｐゴシック" charset="0"/>
                <a:cs typeface="ＭＳ Ｐゴシック" charset="0"/>
              </a:rPr>
              <a:t>Authorize laws to support the professional development of teachers, principals and super intendants to effectively engage families in their children</a:t>
            </a:r>
            <a:r>
              <a:rPr lang="ja-JP" altLang="en-US" sz="1000" b="1">
                <a:latin typeface="Arial" charset="0"/>
                <a:ea typeface="ＭＳ Ｐゴシック" charset="0"/>
                <a:cs typeface="ＭＳ Ｐゴシック" charset="0"/>
              </a:rPr>
              <a:t>’</a:t>
            </a:r>
            <a:r>
              <a:rPr lang="en-US" altLang="ja-JP" sz="1000" b="1">
                <a:latin typeface="Arial" charset="0"/>
                <a:ea typeface="ＭＳ Ｐゴシック" charset="0"/>
                <a:cs typeface="ＭＳ Ｐゴシック" charset="0"/>
              </a:rPr>
              <a:t>s education </a:t>
            </a:r>
          </a:p>
          <a:p>
            <a:pPr eaLnBrk="1" hangingPunct="1">
              <a:lnSpc>
                <a:spcPct val="80000"/>
              </a:lnSpc>
              <a:buFontTx/>
              <a:buAutoNum type="arabicPeriod"/>
            </a:pPr>
            <a:r>
              <a:rPr lang="en-US" sz="1000" b="1">
                <a:latin typeface="Arial" charset="0"/>
                <a:ea typeface="ＭＳ Ｐゴシック" charset="0"/>
                <a:cs typeface="ＭＳ Ｐゴシック" charset="0"/>
              </a:rPr>
              <a:t>Enact statutes of protection fro employees (of both public and private sector) with children in public schools that guarenteed parents leave time to attend important school functions on behalf of their children </a:t>
            </a:r>
          </a:p>
          <a:p>
            <a:pPr eaLnBrk="1" hangingPunct="1">
              <a:lnSpc>
                <a:spcPct val="80000"/>
              </a:lnSpc>
              <a:buFontTx/>
              <a:buAutoNum type="arabicPeriod"/>
            </a:pPr>
            <a:r>
              <a:rPr lang="en-US" sz="1000">
                <a:latin typeface="Arial" charset="0"/>
                <a:ea typeface="ＭＳ Ｐゴシック" charset="0"/>
                <a:cs typeface="ＭＳ Ｐゴシック" charset="0"/>
              </a:rPr>
              <a:t>Establish laws to support comprehensive cradle to career pathways for family engagement beginning with early childhood through higher education and workforce development.  Interventions should extend into middle and high school to support families during critical academic and social transitions </a:t>
            </a:r>
          </a:p>
          <a:p>
            <a:pPr eaLnBrk="1" hangingPunct="1">
              <a:lnSpc>
                <a:spcPct val="80000"/>
              </a:lnSpc>
              <a:buFontTx/>
              <a:buAutoNum type="arabicPeriod"/>
            </a:pPr>
            <a:r>
              <a:rPr lang="en-US" sz="1000" b="1">
                <a:latin typeface="Arial" charset="0"/>
                <a:ea typeface="ＭＳ Ｐゴシック" charset="0"/>
                <a:cs typeface="ＭＳ Ｐゴシック" charset="0"/>
              </a:rPr>
              <a:t>Ensure that programs serving ELL community including family and parent input in policy making as well as in the design, evaluation, and implementation of programs.  </a:t>
            </a:r>
          </a:p>
          <a:p>
            <a:pPr eaLnBrk="1" hangingPunct="1">
              <a:lnSpc>
                <a:spcPct val="80000"/>
              </a:lnSpc>
              <a:buFontTx/>
              <a:buAutoNum type="arabicPeriod"/>
            </a:pPr>
            <a:endParaRPr lang="en-US" sz="1000">
              <a:latin typeface="Arial" charset="0"/>
              <a:ea typeface="ＭＳ Ｐゴシック" charset="0"/>
              <a:cs typeface="ＭＳ Ｐゴシック" charset="0"/>
            </a:endParaRPr>
          </a:p>
          <a:p>
            <a:pPr>
              <a:lnSpc>
                <a:spcPct val="80000"/>
              </a:lnSpc>
            </a:pPr>
            <a:endParaRPr lang="en-US" sz="1000">
              <a:latin typeface="Arial" charset="0"/>
              <a:ea typeface="ＭＳ Ｐゴシック" charset="0"/>
              <a:cs typeface="ＭＳ Ｐゴシック" charset="0"/>
            </a:endParaRPr>
          </a:p>
        </p:txBody>
      </p:sp>
      <p:sp>
        <p:nvSpPr>
          <p:cNvPr id="481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A15AD89-F530-AC4A-B20E-054C09E1C8BB}" type="slidenum">
              <a:rPr lang="en-US" sz="1200"/>
              <a:pP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Arial" charset="0"/>
                <a:ea typeface="ＭＳ Ｐゴシック" charset="0"/>
                <a:cs typeface="ＭＳ Ｐゴシック" charset="0"/>
              </a:rPr>
              <a:t>And there are other provisions….</a:t>
            </a:r>
          </a:p>
          <a:p>
            <a:r>
              <a:rPr lang="en-US">
                <a:latin typeface="Arial" charset="0"/>
                <a:ea typeface="ＭＳ Ｐゴシック" charset="0"/>
                <a:cs typeface="ＭＳ Ｐゴシック" charset="0"/>
              </a:rPr>
              <a:t>Compact and others…</a:t>
            </a:r>
          </a:p>
        </p:txBody>
      </p:sp>
      <p:sp>
        <p:nvSpPr>
          <p:cNvPr id="501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1DA8D0B-6E50-6443-9246-E0F6AC1634AF}" type="slidenum">
              <a:rPr lang="en-US" sz="1200"/>
              <a:pP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B1B456C8-8D39-DE40-9FA4-D04896D5C649}" type="slidenum">
              <a:rPr lang="en-US" sz="1200"/>
              <a:pPr/>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
        <p:nvSpPr>
          <p:cNvPr id="542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F77BA09-8031-E748-86D5-2670A9CE62A7}" type="slidenum">
              <a:rPr lang="en-US" sz="1200"/>
              <a:pPr/>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ln/>
        </p:spPr>
      </p:sp>
      <p:sp>
        <p:nvSpPr>
          <p:cNvPr id="573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95C17C5-DB9F-314E-A9ED-1A05D64E248F}" type="slidenum">
              <a:rPr lang="en-US" sz="1200"/>
              <a:pPr/>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ACDB3CC-F982-40F9-8DD6-BCC9AFBF44BD}" type="datetime1">
              <a:rPr lang="en-US" smtClean="0"/>
              <a:pPr/>
              <a:t>9/27/11</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AC5B1FEA-406A-7749-A5C3-DDCB5F67A4C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56590EF-49D3-434F-A899-CF88F893B7DC}" type="datetimeFigureOut">
              <a:rPr lang="en-US" smtClean="0"/>
              <a:t>9/27/11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590EF-49D3-434F-A899-CF88F893B7DC}" type="datetimeFigureOut">
              <a:rPr lang="en-US" smtClean="0"/>
              <a:t>9/27/11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56590EF-49D3-434F-A899-CF88F893B7DC}" type="datetimeFigureOut">
              <a:rPr lang="en-US" smtClean="0"/>
              <a:t>9/27/11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56590EF-49D3-434F-A899-CF88F893B7DC}" type="datetimeFigureOut">
              <a:rPr lang="en-US" smtClean="0"/>
              <a:t>9/27/11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156590EF-49D3-434F-A899-CF88F893B7DC}" type="datetimeFigureOut">
              <a:rPr lang="en-US" smtClean="0"/>
              <a:t>9/27/11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156590EF-49D3-434F-A899-CF88F893B7DC}" type="datetimeFigureOut">
              <a:rPr lang="en-US" smtClean="0"/>
              <a:t>9/27/11</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EBBC6301-FAB3-4646-834A-039632395C3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9/27/11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590EF-49D3-434F-A899-CF88F893B7DC}" type="datetimeFigureOut">
              <a:rPr lang="en-US" smtClean="0"/>
              <a:t>9/27/11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C6301-FAB3-4646-834A-039632395C3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156590EF-49D3-434F-A899-CF88F893B7DC}" type="datetimeFigureOut">
              <a:rPr lang="en-US" smtClean="0"/>
              <a:t>9/27/11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C6301-FAB3-4646-834A-039632395C3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56590EF-49D3-434F-A899-CF88F893B7DC}" type="datetimeFigureOut">
              <a:rPr lang="en-US" smtClean="0"/>
              <a:t>9/27/11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C6301-FAB3-4646-834A-039632395C3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156590EF-49D3-434F-A899-CF88F893B7DC}" type="datetimeFigureOut">
              <a:rPr lang="en-US" smtClean="0"/>
              <a:t>9/27/11</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EBBC6301-FAB3-4646-834A-039632395C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State Laws, Recommendations, &amp; NCLB </a:t>
            </a:r>
            <a:endParaRPr lang="en-US" dirty="0"/>
          </a:p>
        </p:txBody>
      </p:sp>
      <p:sp>
        <p:nvSpPr>
          <p:cNvPr id="3" name="Subtitle 2"/>
          <p:cNvSpPr>
            <a:spLocks noGrp="1"/>
          </p:cNvSpPr>
          <p:nvPr>
            <p:ph type="subTitle" idx="1"/>
          </p:nvPr>
        </p:nvSpPr>
        <p:spPr/>
        <p:txBody>
          <a:bodyPr/>
          <a:lstStyle/>
          <a:p>
            <a:r>
              <a:rPr lang="en-US" sz="2800" dirty="0" smtClean="0"/>
              <a:t>How research becomes </a:t>
            </a:r>
            <a:r>
              <a:rPr lang="en-US" sz="2800" dirty="0" smtClean="0"/>
              <a:t>policies</a:t>
            </a:r>
          </a:p>
          <a:p>
            <a:r>
              <a:rPr lang="en-US" dirty="0" smtClean="0"/>
              <a:t>Janice </a:t>
            </a:r>
            <a:r>
              <a:rPr lang="en-US" dirty="0" err="1" smtClean="0"/>
              <a:t>Kroeger</a:t>
            </a:r>
            <a:r>
              <a:rPr lang="en-US" dirty="0" smtClean="0"/>
              <a:t>, Ph.D.</a:t>
            </a:r>
          </a:p>
          <a:p>
            <a:r>
              <a:rPr lang="en-US" dirty="0" smtClean="0"/>
              <a:t>Associate Professor, TLC, ECED </a:t>
            </a:r>
            <a:endParaRPr lang="en-US" dirty="0" smtClean="0"/>
          </a:p>
          <a:p>
            <a:endParaRPr lang="en-US" dirty="0"/>
          </a:p>
        </p:txBody>
      </p:sp>
      <p:sp>
        <p:nvSpPr>
          <p:cNvPr id="4" name="TextBox 3"/>
          <p:cNvSpPr txBox="1"/>
          <p:nvPr/>
        </p:nvSpPr>
        <p:spPr>
          <a:xfrm>
            <a:off x="3114781" y="260105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6685868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685800" y="609600"/>
            <a:ext cx="7772400" cy="762000"/>
          </a:xfrm>
        </p:spPr>
        <p:txBody>
          <a:bodyPr/>
          <a:lstStyle/>
          <a:p>
            <a:r>
              <a:rPr lang="en-US" sz="3600">
                <a:latin typeface="Trebuchet MS" charset="0"/>
                <a:ea typeface="ＭＳ Ｐゴシック" charset="0"/>
                <a:cs typeface="ＭＳ Ｐゴシック" charset="0"/>
              </a:rPr>
              <a:t>E-5, E-6, E-7  </a:t>
            </a:r>
          </a:p>
        </p:txBody>
      </p:sp>
      <p:sp>
        <p:nvSpPr>
          <p:cNvPr id="56322" name="Content Placeholder 2"/>
          <p:cNvSpPr>
            <a:spLocks noGrp="1"/>
          </p:cNvSpPr>
          <p:nvPr>
            <p:ph idx="1"/>
          </p:nvPr>
        </p:nvSpPr>
        <p:spPr>
          <a:xfrm>
            <a:off x="0" y="1447800"/>
            <a:ext cx="9144000" cy="4648200"/>
          </a:xfrm>
        </p:spPr>
        <p:txBody>
          <a:bodyPr>
            <a:normAutofit/>
          </a:bodyPr>
          <a:lstStyle/>
          <a:p>
            <a:r>
              <a:rPr lang="en-US" b="1">
                <a:latin typeface="Trebuchet MS" charset="0"/>
                <a:ea typeface="ＭＳ Ｐゴシック" charset="0"/>
                <a:cs typeface="ＭＳ Ｐゴシック" charset="0"/>
              </a:rPr>
              <a:t>Volunteering</a:t>
            </a:r>
            <a:r>
              <a:rPr lang="en-US">
                <a:latin typeface="Trebuchet MS" charset="0"/>
                <a:ea typeface="ＭＳ Ｐゴシック" charset="0"/>
                <a:cs typeface="ＭＳ Ｐゴシック" charset="0"/>
              </a:rPr>
              <a:t> and observing in the classroom is an important activity for parent responsibility, helping the parent and school build a relationship </a:t>
            </a:r>
          </a:p>
          <a:p>
            <a:r>
              <a:rPr lang="en-US">
                <a:latin typeface="Trebuchet MS" charset="0"/>
                <a:ea typeface="ＭＳ Ｐゴシック" charset="0"/>
                <a:cs typeface="ＭＳ Ｐゴシック" charset="0"/>
              </a:rPr>
              <a:t>Educate staff to work with parents </a:t>
            </a:r>
            <a:r>
              <a:rPr lang="ja-JP" altLang="en-US">
                <a:latin typeface="Trebuchet MS" charset="0"/>
                <a:ea typeface="ＭＳ Ｐゴシック" charset="0"/>
                <a:cs typeface="ＭＳ Ｐゴシック" charset="0"/>
              </a:rPr>
              <a:t>“</a:t>
            </a:r>
            <a:r>
              <a:rPr lang="en-US" altLang="ja-JP">
                <a:latin typeface="Trebuchet MS" charset="0"/>
                <a:ea typeface="ＭＳ Ｐゴシック" charset="0"/>
                <a:cs typeface="ＭＳ Ｐゴシック" charset="0"/>
              </a:rPr>
              <a:t>equally</a:t>
            </a:r>
            <a:r>
              <a:rPr lang="ja-JP" altLang="en-US">
                <a:latin typeface="Trebuchet MS" charset="0"/>
                <a:ea typeface="ＭＳ Ｐゴシック" charset="0"/>
                <a:cs typeface="ＭＳ Ｐゴシック" charset="0"/>
              </a:rPr>
              <a:t>”</a:t>
            </a:r>
            <a:r>
              <a:rPr lang="en-US" altLang="ja-JP">
                <a:latin typeface="Trebuchet MS" charset="0"/>
                <a:ea typeface="ＭＳ Ｐゴシック" charset="0"/>
                <a:cs typeface="ＭＳ Ｐゴシック" charset="0"/>
              </a:rPr>
              <a:t> educate teachers and others on the value of parent contributions and how to </a:t>
            </a:r>
          </a:p>
          <a:p>
            <a:pPr lvl="1"/>
            <a:r>
              <a:rPr lang="ja-JP" altLang="en-US" sz="2400">
                <a:latin typeface="Trebuchet MS" charset="0"/>
                <a:ea typeface="ＭＳ Ｐゴシック" charset="0"/>
              </a:rPr>
              <a:t>“</a:t>
            </a:r>
            <a:r>
              <a:rPr lang="en-US" altLang="ja-JP" sz="2400">
                <a:latin typeface="Trebuchet MS" charset="0"/>
                <a:ea typeface="ＭＳ Ｐゴシック" charset="0"/>
              </a:rPr>
              <a:t>reach out</a:t>
            </a:r>
            <a:r>
              <a:rPr lang="ja-JP" altLang="en-US" sz="2400">
                <a:latin typeface="Trebuchet MS" charset="0"/>
                <a:ea typeface="ＭＳ Ｐゴシック" charset="0"/>
              </a:rPr>
              <a:t>”</a:t>
            </a:r>
            <a:r>
              <a:rPr lang="en-US" altLang="ja-JP" sz="2400">
                <a:latin typeface="Trebuchet MS" charset="0"/>
                <a:ea typeface="ＭＳ Ｐゴシック" charset="0"/>
              </a:rPr>
              <a:t>, communicate with, and build ties, between parents and school</a:t>
            </a:r>
          </a:p>
          <a:p>
            <a:pPr lvl="1"/>
            <a:r>
              <a:rPr lang="en-US" sz="2400">
                <a:latin typeface="Trebuchet MS" charset="0"/>
                <a:ea typeface="ＭＳ Ｐゴシック" charset="0"/>
              </a:rPr>
              <a:t>Flexibility of time, transportation, childcare  </a:t>
            </a:r>
          </a:p>
        </p:txBody>
      </p:sp>
    </p:spTree>
    <p:extLst>
      <p:ext uri="{BB962C8B-B14F-4D97-AF65-F5344CB8AC3E}">
        <p14:creationId xmlns:p14="http://schemas.microsoft.com/office/powerpoint/2010/main" val="7343965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85800" y="609600"/>
            <a:ext cx="7772400" cy="609600"/>
          </a:xfrm>
        </p:spPr>
        <p:txBody>
          <a:bodyPr>
            <a:normAutofit fontScale="90000"/>
          </a:bodyPr>
          <a:lstStyle/>
          <a:p>
            <a:pPr eaLnBrk="1" hangingPunct="1"/>
            <a:r>
              <a:rPr lang="en-US" sz="3600">
                <a:latin typeface="Trebuchet MS" charset="0"/>
                <a:ea typeface="ＭＳ Ｐゴシック" charset="0"/>
                <a:cs typeface="ＭＳ Ｐゴシック" charset="0"/>
              </a:rPr>
              <a:t>Current State Laws and Parent Engagement</a:t>
            </a:r>
          </a:p>
        </p:txBody>
      </p:sp>
      <p:sp>
        <p:nvSpPr>
          <p:cNvPr id="40962" name="Content Placeholder 2"/>
          <p:cNvSpPr>
            <a:spLocks noGrp="1"/>
          </p:cNvSpPr>
          <p:nvPr>
            <p:ph idx="1"/>
          </p:nvPr>
        </p:nvSpPr>
        <p:spPr>
          <a:xfrm>
            <a:off x="381000" y="1524000"/>
            <a:ext cx="8763000" cy="5334000"/>
          </a:xfrm>
        </p:spPr>
        <p:txBody>
          <a:bodyPr>
            <a:normAutofit/>
          </a:bodyPr>
          <a:lstStyle/>
          <a:p>
            <a:pPr eaLnBrk="1" hangingPunct="1"/>
            <a:r>
              <a:rPr lang="en-US" dirty="0">
                <a:latin typeface="Trebuchet MS" charset="0"/>
                <a:ea typeface="ＭＳ Ｐゴシック" charset="0"/>
                <a:cs typeface="ＭＳ Ｐゴシック" charset="0"/>
              </a:rPr>
              <a:t>Over 40 states have enacted laws directing school districts, boards of education, or schools to implement family engagement policies </a:t>
            </a:r>
          </a:p>
          <a:p>
            <a:pPr lvl="1" eaLnBrk="1" hangingPunct="1"/>
            <a:r>
              <a:rPr lang="en-US" sz="2000" dirty="0">
                <a:latin typeface="Trebuchet MS" charset="0"/>
                <a:ea typeface="ＭＳ Ｐゴシック" charset="0"/>
              </a:rPr>
              <a:t>Directed at both families and schools </a:t>
            </a:r>
          </a:p>
          <a:p>
            <a:pPr lvl="2" eaLnBrk="1" hangingPunct="1"/>
            <a:r>
              <a:rPr lang="en-US" sz="1800" dirty="0">
                <a:latin typeface="Trebuchet MS" charset="0"/>
                <a:ea typeface="ＭＳ Ｐゴシック" charset="0"/>
              </a:rPr>
              <a:t>Some provide legal  sanctions to schools or parents </a:t>
            </a:r>
          </a:p>
          <a:p>
            <a:pPr lvl="1" eaLnBrk="1" hangingPunct="1"/>
            <a:r>
              <a:rPr lang="en-US" sz="2000" dirty="0">
                <a:latin typeface="Trebuchet MS" charset="0"/>
                <a:ea typeface="ＭＳ Ｐゴシック" charset="0"/>
              </a:rPr>
              <a:t>Of these only one is written to acknowledge the complex adjustments to language, culture, and SES </a:t>
            </a:r>
          </a:p>
          <a:p>
            <a:pPr lvl="2" eaLnBrk="1" hangingPunct="1"/>
            <a:r>
              <a:rPr lang="en-US" sz="1800" dirty="0">
                <a:latin typeface="Trebuchet MS" charset="0"/>
                <a:ea typeface="ＭＳ Ｐゴシック" charset="0"/>
              </a:rPr>
              <a:t>Practices responsive to racial, ethnic, and </a:t>
            </a:r>
            <a:r>
              <a:rPr lang="en-US" sz="1800" dirty="0" err="1">
                <a:latin typeface="Trebuchet MS" charset="0"/>
                <a:ea typeface="ＭＳ Ｐゴシック" charset="0"/>
              </a:rPr>
              <a:t>ses</a:t>
            </a:r>
            <a:r>
              <a:rPr lang="en-US" sz="1800" dirty="0">
                <a:latin typeface="Trebuchet MS" charset="0"/>
                <a:ea typeface="ＭＳ Ｐゴシック" charset="0"/>
              </a:rPr>
              <a:t> diversity…</a:t>
            </a:r>
          </a:p>
          <a:p>
            <a:pPr eaLnBrk="1" hangingPunct="1"/>
            <a:r>
              <a:rPr lang="en-US" dirty="0">
                <a:latin typeface="Trebuchet MS" charset="0"/>
                <a:ea typeface="ＭＳ Ｐゴシック" charset="0"/>
                <a:cs typeface="ＭＳ Ｐゴシック" charset="0"/>
              </a:rPr>
              <a:t>31 states have programs targeting supports to low-economic populations  </a:t>
            </a:r>
          </a:p>
          <a:p>
            <a:pPr eaLnBrk="1" hangingPunct="1"/>
            <a:r>
              <a:rPr lang="en-US" dirty="0">
                <a:latin typeface="Trebuchet MS" charset="0"/>
                <a:ea typeface="ＭＳ Ｐゴシック" charset="0"/>
                <a:cs typeface="ＭＳ Ｐゴシック" charset="0"/>
              </a:rPr>
              <a:t>Only 16 states offer protection for employees with children in school to attend school functions </a:t>
            </a:r>
          </a:p>
        </p:txBody>
      </p:sp>
    </p:spTree>
    <p:extLst>
      <p:ext uri="{BB962C8B-B14F-4D97-AF65-F5344CB8AC3E}">
        <p14:creationId xmlns:p14="http://schemas.microsoft.com/office/powerpoint/2010/main" val="247809231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685800" y="0"/>
            <a:ext cx="7772400" cy="1371600"/>
          </a:xfrm>
        </p:spPr>
        <p:txBody>
          <a:bodyPr/>
          <a:lstStyle/>
          <a:p>
            <a:pPr eaLnBrk="1" hangingPunct="1"/>
            <a:r>
              <a:rPr lang="en-US" sz="3600">
                <a:latin typeface="Trebuchet MS" charset="0"/>
                <a:ea typeface="ＭＳ Ｐゴシック" charset="0"/>
                <a:cs typeface="ＭＳ Ｐゴシック" charset="0"/>
              </a:rPr>
              <a:t>Recommendations National PT (2007)</a:t>
            </a:r>
          </a:p>
        </p:txBody>
      </p:sp>
      <p:sp>
        <p:nvSpPr>
          <p:cNvPr id="43010" name="Content Placeholder 2"/>
          <p:cNvSpPr>
            <a:spLocks noGrp="1"/>
          </p:cNvSpPr>
          <p:nvPr>
            <p:ph idx="1"/>
          </p:nvPr>
        </p:nvSpPr>
        <p:spPr>
          <a:xfrm>
            <a:off x="457200" y="1723950"/>
            <a:ext cx="8686800" cy="4372049"/>
          </a:xfrm>
        </p:spPr>
        <p:txBody>
          <a:bodyPr/>
          <a:lstStyle/>
          <a:p>
            <a:pPr eaLnBrk="1" hangingPunct="1"/>
            <a:r>
              <a:rPr lang="en-US" dirty="0">
                <a:latin typeface="Trebuchet MS" charset="0"/>
                <a:ea typeface="ＭＳ Ｐゴシック" charset="0"/>
                <a:cs typeface="ＭＳ Ｐゴシック" charset="0"/>
              </a:rPr>
              <a:t>Increase access to those with work conflicts in order to maximize the number of family members able to attend </a:t>
            </a:r>
          </a:p>
          <a:p>
            <a:pPr lvl="1" eaLnBrk="1" hangingPunct="1"/>
            <a:r>
              <a:rPr lang="en-US" dirty="0">
                <a:latin typeface="Trebuchet MS" charset="0"/>
                <a:ea typeface="ＭＳ Ｐゴシック" charset="0"/>
              </a:rPr>
              <a:t>Scheduling based on availability </a:t>
            </a:r>
          </a:p>
          <a:p>
            <a:pPr lvl="1" eaLnBrk="1" hangingPunct="1"/>
            <a:r>
              <a:rPr lang="en-US" dirty="0">
                <a:latin typeface="Trebuchet MS" charset="0"/>
                <a:ea typeface="ＭＳ Ｐゴシック" charset="0"/>
              </a:rPr>
              <a:t>Creating drop-in hours and scheduling various events during evenings, weekends, and other more convenient times </a:t>
            </a:r>
          </a:p>
          <a:p>
            <a:pPr eaLnBrk="1" hangingPunct="1"/>
            <a:r>
              <a:rPr lang="en-US" dirty="0">
                <a:latin typeface="Trebuchet MS" charset="0"/>
                <a:ea typeface="ＭＳ Ｐゴシック" charset="0"/>
                <a:cs typeface="ＭＳ Ｐゴシック" charset="0"/>
              </a:rPr>
              <a:t>Establishing family engagement credentialing requirements for educators including principals and teachers </a:t>
            </a:r>
          </a:p>
        </p:txBody>
      </p:sp>
    </p:spTree>
    <p:extLst>
      <p:ext uri="{BB962C8B-B14F-4D97-AF65-F5344CB8AC3E}">
        <p14:creationId xmlns:p14="http://schemas.microsoft.com/office/powerpoint/2010/main" val="222418367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normAutofit fontScale="90000"/>
          </a:bodyPr>
          <a:lstStyle/>
          <a:p>
            <a:r>
              <a:rPr lang="en-US">
                <a:latin typeface="Trebuchet MS" charset="0"/>
                <a:ea typeface="ＭＳ Ｐゴシック" charset="0"/>
                <a:cs typeface="ＭＳ Ｐゴシック" charset="0"/>
              </a:rPr>
              <a:t>Parent Involvement Title I, Part A  (2004) Defined as…</a:t>
            </a:r>
          </a:p>
        </p:txBody>
      </p:sp>
      <p:sp>
        <p:nvSpPr>
          <p:cNvPr id="45058" name="Content Placeholder 2"/>
          <p:cNvSpPr>
            <a:spLocks noGrp="1"/>
          </p:cNvSpPr>
          <p:nvPr>
            <p:ph idx="1"/>
          </p:nvPr>
        </p:nvSpPr>
        <p:spPr>
          <a:xfrm>
            <a:off x="0" y="2209800"/>
            <a:ext cx="9144000" cy="4648200"/>
          </a:xfrm>
        </p:spPr>
        <p:txBody>
          <a:bodyPr/>
          <a:lstStyle/>
          <a:p>
            <a:r>
              <a:rPr lang="en-US">
                <a:latin typeface="Trebuchet MS" charset="0"/>
                <a:ea typeface="ＭＳ Ｐゴシック" charset="0"/>
                <a:cs typeface="ＭＳ Ｐゴシック" charset="0"/>
              </a:rPr>
              <a:t>Regular two way, meaningful </a:t>
            </a:r>
            <a:r>
              <a:rPr lang="en-US" b="1" i="1">
                <a:latin typeface="Trebuchet MS" charset="0"/>
                <a:ea typeface="ＭＳ Ｐゴシック" charset="0"/>
                <a:cs typeface="ＭＳ Ｐゴシック" charset="0"/>
              </a:rPr>
              <a:t>communicating involving academic learning</a:t>
            </a:r>
            <a:r>
              <a:rPr lang="en-US">
                <a:latin typeface="Trebuchet MS" charset="0"/>
                <a:ea typeface="ＭＳ Ｐゴシック" charset="0"/>
                <a:cs typeface="ＭＳ Ｐゴシック" charset="0"/>
              </a:rPr>
              <a:t> and other school activities…</a:t>
            </a:r>
          </a:p>
          <a:p>
            <a:pPr lvl="1"/>
            <a:r>
              <a:rPr lang="en-US">
                <a:latin typeface="Trebuchet MS" charset="0"/>
                <a:ea typeface="ＭＳ Ｐゴシック" charset="0"/>
              </a:rPr>
              <a:t>Parents play an integral role in </a:t>
            </a:r>
            <a:r>
              <a:rPr lang="en-US" b="1">
                <a:latin typeface="Trebuchet MS" charset="0"/>
                <a:ea typeface="ＭＳ Ｐゴシック" charset="0"/>
              </a:rPr>
              <a:t>assisting </a:t>
            </a:r>
            <a:r>
              <a:rPr lang="en-US">
                <a:latin typeface="Trebuchet MS" charset="0"/>
                <a:ea typeface="ＭＳ Ｐゴシック" charset="0"/>
              </a:rPr>
              <a:t>child </a:t>
            </a:r>
          </a:p>
          <a:p>
            <a:pPr lvl="1"/>
            <a:r>
              <a:rPr lang="en-US">
                <a:latin typeface="Trebuchet MS" charset="0"/>
                <a:ea typeface="ＭＳ Ｐゴシック" charset="0"/>
              </a:rPr>
              <a:t>Parents are encouraged to be </a:t>
            </a:r>
            <a:r>
              <a:rPr lang="en-US" b="1">
                <a:latin typeface="Trebuchet MS" charset="0"/>
                <a:ea typeface="ＭＳ Ｐゴシック" charset="0"/>
              </a:rPr>
              <a:t>actively involved </a:t>
            </a:r>
            <a:r>
              <a:rPr lang="en-US">
                <a:latin typeface="Trebuchet MS" charset="0"/>
                <a:ea typeface="ＭＳ Ｐゴシック" charset="0"/>
              </a:rPr>
              <a:t>in child</a:t>
            </a:r>
            <a:r>
              <a:rPr lang="ja-JP" altLang="en-US">
                <a:latin typeface="Trebuchet MS" charset="0"/>
                <a:ea typeface="ＭＳ Ｐゴシック" charset="0"/>
              </a:rPr>
              <a:t>’</a:t>
            </a:r>
            <a:r>
              <a:rPr lang="en-US" altLang="ja-JP">
                <a:latin typeface="Trebuchet MS" charset="0"/>
                <a:ea typeface="ＭＳ Ｐゴシック" charset="0"/>
              </a:rPr>
              <a:t>s education at school </a:t>
            </a:r>
          </a:p>
          <a:p>
            <a:pPr lvl="1"/>
            <a:r>
              <a:rPr lang="en-US">
                <a:latin typeface="Trebuchet MS" charset="0"/>
                <a:ea typeface="ＭＳ Ｐゴシック" charset="0"/>
              </a:rPr>
              <a:t>Parents are full partners and are included as appropriate in decision making to assist in the education of their child </a:t>
            </a:r>
          </a:p>
        </p:txBody>
      </p:sp>
    </p:spTree>
    <p:extLst>
      <p:ext uri="{BB962C8B-B14F-4D97-AF65-F5344CB8AC3E}">
        <p14:creationId xmlns:p14="http://schemas.microsoft.com/office/powerpoint/2010/main" val="262462875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normAutofit fontScale="90000"/>
          </a:bodyPr>
          <a:lstStyle/>
          <a:p>
            <a:r>
              <a:rPr lang="en-US">
                <a:latin typeface="Trebuchet MS" charset="0"/>
                <a:ea typeface="ＭＳ Ｐゴシック" charset="0"/>
                <a:cs typeface="ＭＳ Ｐゴシック" charset="0"/>
              </a:rPr>
              <a:t>Parental provisions A-7, A-8, A-9: </a:t>
            </a:r>
          </a:p>
        </p:txBody>
      </p:sp>
      <p:sp>
        <p:nvSpPr>
          <p:cNvPr id="47106" name="Content Placeholder 2"/>
          <p:cNvSpPr>
            <a:spLocks noGrp="1"/>
          </p:cNvSpPr>
          <p:nvPr>
            <p:ph idx="1"/>
          </p:nvPr>
        </p:nvSpPr>
        <p:spPr/>
        <p:txBody>
          <a:bodyPr>
            <a:normAutofit fontScale="92500"/>
          </a:bodyPr>
          <a:lstStyle/>
          <a:p>
            <a:r>
              <a:rPr lang="en-US" sz="2800">
                <a:latin typeface="Trebuchet MS" charset="0"/>
                <a:ea typeface="ＭＳ Ｐゴシック" charset="0"/>
                <a:cs typeface="ＭＳ Ｐゴシック" charset="0"/>
              </a:rPr>
              <a:t>Improving teaching and learning where parents and the community can intervene and assist in school improvement</a:t>
            </a:r>
          </a:p>
          <a:p>
            <a:r>
              <a:rPr lang="en-US" sz="2800">
                <a:latin typeface="Trebuchet MS" charset="0"/>
                <a:ea typeface="ＭＳ Ｐゴシック" charset="0"/>
                <a:cs typeface="ＭＳ Ｐゴシック" charset="0"/>
              </a:rPr>
              <a:t>Communicate (providing information) in an understandable and uniform format, including alternatives upon request and </a:t>
            </a:r>
          </a:p>
          <a:p>
            <a:pPr lvl="1"/>
            <a:r>
              <a:rPr lang="en-US" sz="2400">
                <a:latin typeface="Trebuchet MS" charset="0"/>
                <a:ea typeface="ＭＳ Ｐゴシック" charset="0"/>
              </a:rPr>
              <a:t>In a language parents can understand </a:t>
            </a:r>
          </a:p>
          <a:p>
            <a:pPr lvl="1"/>
            <a:r>
              <a:rPr lang="en-US" sz="2400">
                <a:latin typeface="Trebuchet MS" charset="0"/>
                <a:ea typeface="ＭＳ Ｐゴシック" charset="0"/>
              </a:rPr>
              <a:t>Written translation of ESL/LEP </a:t>
            </a:r>
          </a:p>
          <a:p>
            <a:pPr lvl="1"/>
            <a:r>
              <a:rPr lang="en-US" sz="2400">
                <a:latin typeface="Trebuchet MS" charset="0"/>
                <a:ea typeface="ＭＳ Ｐゴシック" charset="0"/>
              </a:rPr>
              <a:t>Orally if written is not practical  </a:t>
            </a:r>
          </a:p>
        </p:txBody>
      </p:sp>
    </p:spTree>
    <p:extLst>
      <p:ext uri="{BB962C8B-B14F-4D97-AF65-F5344CB8AC3E}">
        <p14:creationId xmlns:p14="http://schemas.microsoft.com/office/powerpoint/2010/main" val="341716558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685800" y="0"/>
            <a:ext cx="7772400" cy="1066800"/>
          </a:xfrm>
        </p:spPr>
        <p:txBody>
          <a:bodyPr>
            <a:normAutofit fontScale="90000"/>
          </a:bodyPr>
          <a:lstStyle/>
          <a:p>
            <a:r>
              <a:rPr lang="en-US" sz="2800">
                <a:latin typeface="Trebuchet MS" charset="0"/>
                <a:ea typeface="ＭＳ Ｐゴシック" charset="0"/>
                <a:cs typeface="ＭＳ Ｐゴシック" charset="0"/>
              </a:rPr>
              <a:t>Parental provisions : A-10 , A-11, B-6, C-2, C-3</a:t>
            </a:r>
            <a:r>
              <a:rPr lang="en-US" sz="3600">
                <a:latin typeface="Trebuchet MS" charset="0"/>
                <a:ea typeface="ＭＳ Ｐゴシック" charset="0"/>
                <a:cs typeface="ＭＳ Ｐゴシック" charset="0"/>
              </a:rPr>
              <a:t/>
            </a:r>
            <a:br>
              <a:rPr lang="en-US" sz="3600">
                <a:latin typeface="Trebuchet MS" charset="0"/>
                <a:ea typeface="ＭＳ Ｐゴシック" charset="0"/>
                <a:cs typeface="ＭＳ Ｐゴシック" charset="0"/>
              </a:rPr>
            </a:br>
            <a:r>
              <a:rPr lang="en-US" sz="3600">
                <a:latin typeface="Trebuchet MS" charset="0"/>
                <a:ea typeface="ＭＳ Ｐゴシック" charset="0"/>
                <a:cs typeface="ＭＳ Ｐゴシック" charset="0"/>
              </a:rPr>
              <a:t> </a:t>
            </a:r>
          </a:p>
        </p:txBody>
      </p:sp>
      <p:sp>
        <p:nvSpPr>
          <p:cNvPr id="49154" name="Content Placeholder 2"/>
          <p:cNvSpPr>
            <a:spLocks noGrp="1"/>
          </p:cNvSpPr>
          <p:nvPr>
            <p:ph idx="1"/>
          </p:nvPr>
        </p:nvSpPr>
        <p:spPr>
          <a:xfrm>
            <a:off x="0" y="914400"/>
            <a:ext cx="9144000" cy="5943600"/>
          </a:xfrm>
        </p:spPr>
        <p:txBody>
          <a:bodyPr>
            <a:normAutofit lnSpcReduction="10000"/>
          </a:bodyPr>
          <a:lstStyle/>
          <a:p>
            <a:r>
              <a:rPr lang="en-US" sz="2800">
                <a:latin typeface="Trebuchet MS" charset="0"/>
                <a:ea typeface="ＭＳ Ｐゴシック" charset="0"/>
                <a:cs typeface="ＭＳ Ｐゴシック" charset="0"/>
              </a:rPr>
              <a:t>Parents with disabilities afforded effective communications </a:t>
            </a:r>
          </a:p>
          <a:p>
            <a:r>
              <a:rPr lang="en-US" sz="2800" b="1">
                <a:latin typeface="Trebuchet MS" charset="0"/>
                <a:ea typeface="ＭＳ Ｐゴシック" charset="0"/>
                <a:cs typeface="ＭＳ Ｐゴシック" charset="0"/>
              </a:rPr>
              <a:t>No discrimination </a:t>
            </a:r>
            <a:r>
              <a:rPr lang="en-US" sz="2800">
                <a:latin typeface="Trebuchet MS" charset="0"/>
                <a:ea typeface="ＭＳ Ｐゴシック" charset="0"/>
                <a:cs typeface="ＭＳ Ｐゴシック" charset="0"/>
              </a:rPr>
              <a:t>during implementing or programs, activities, and proceedures, (race, color, national origin, sex, disability, or age) </a:t>
            </a:r>
          </a:p>
          <a:p>
            <a:r>
              <a:rPr lang="en-US" sz="2800">
                <a:latin typeface="Trebuchet MS" charset="0"/>
                <a:ea typeface="ＭＳ Ｐゴシック" charset="0"/>
                <a:cs typeface="ＭＳ Ｐゴシック" charset="0"/>
              </a:rPr>
              <a:t>Academic assessments that include mathematics, reading, language arts, </a:t>
            </a:r>
            <a:r>
              <a:rPr lang="en-US" sz="2800" b="1">
                <a:latin typeface="Trebuchet MS" charset="0"/>
                <a:ea typeface="ＭＳ Ｐゴシック" charset="0"/>
                <a:cs typeface="ＭＳ Ｐゴシック" charset="0"/>
              </a:rPr>
              <a:t>in forms that allow parents to understand and address </a:t>
            </a:r>
            <a:r>
              <a:rPr lang="en-US" sz="2800">
                <a:latin typeface="Trebuchet MS" charset="0"/>
                <a:ea typeface="ＭＳ Ｐゴシック" charset="0"/>
                <a:cs typeface="ＭＳ Ｐゴシック" charset="0"/>
              </a:rPr>
              <a:t>academic needs of students </a:t>
            </a:r>
          </a:p>
          <a:p>
            <a:r>
              <a:rPr lang="en-US" sz="2800">
                <a:latin typeface="Trebuchet MS" charset="0"/>
                <a:ea typeface="ＭＳ Ｐゴシック" charset="0"/>
                <a:cs typeface="ＭＳ Ｐゴシック" charset="0"/>
              </a:rPr>
              <a:t>Written policies of involvement to parents, </a:t>
            </a:r>
            <a:r>
              <a:rPr lang="en-US" sz="2800" b="1">
                <a:latin typeface="Trebuchet MS" charset="0"/>
                <a:ea typeface="ＭＳ Ｐゴシック" charset="0"/>
                <a:cs typeface="ＭＳ Ｐゴシック" charset="0"/>
              </a:rPr>
              <a:t>build capacity </a:t>
            </a:r>
            <a:r>
              <a:rPr lang="en-US" sz="2800">
                <a:latin typeface="Trebuchet MS" charset="0"/>
                <a:ea typeface="ＭＳ Ｐゴシック" charset="0"/>
                <a:cs typeface="ＭＳ Ｐゴシック" charset="0"/>
              </a:rPr>
              <a:t>and coordinate/ integrate with other programs, conduct annual evaluations of content and effectiveness </a:t>
            </a:r>
          </a:p>
          <a:p>
            <a:endParaRPr lang="en-US">
              <a:latin typeface="Trebuchet MS" charset="0"/>
              <a:ea typeface="ＭＳ Ｐゴシック" charset="0"/>
              <a:cs typeface="ＭＳ Ｐゴシック" charset="0"/>
            </a:endParaRPr>
          </a:p>
          <a:p>
            <a:endParaRPr lang="en-US">
              <a:latin typeface="Trebuchet MS" charset="0"/>
              <a:ea typeface="ＭＳ Ｐゴシック" charset="0"/>
              <a:cs typeface="ＭＳ Ｐゴシック" charset="0"/>
            </a:endParaRPr>
          </a:p>
        </p:txBody>
      </p:sp>
    </p:spTree>
    <p:extLst>
      <p:ext uri="{BB962C8B-B14F-4D97-AF65-F5344CB8AC3E}">
        <p14:creationId xmlns:p14="http://schemas.microsoft.com/office/powerpoint/2010/main" val="52711274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685800" y="0"/>
            <a:ext cx="7772400" cy="1371600"/>
          </a:xfrm>
        </p:spPr>
        <p:txBody>
          <a:bodyPr/>
          <a:lstStyle/>
          <a:p>
            <a:r>
              <a:rPr lang="en-US" sz="3600">
                <a:latin typeface="Trebuchet MS" charset="0"/>
                <a:ea typeface="ＭＳ Ｐゴシック" charset="0"/>
                <a:cs typeface="ＭＳ Ｐゴシック" charset="0"/>
              </a:rPr>
              <a:t>Provisions continued: C-8, C-9, C-13 </a:t>
            </a:r>
          </a:p>
        </p:txBody>
      </p:sp>
      <p:sp>
        <p:nvSpPr>
          <p:cNvPr id="51202" name="Content Placeholder 2"/>
          <p:cNvSpPr>
            <a:spLocks noGrp="1"/>
          </p:cNvSpPr>
          <p:nvPr>
            <p:ph idx="1"/>
          </p:nvPr>
        </p:nvSpPr>
        <p:spPr>
          <a:xfrm>
            <a:off x="0" y="1143000"/>
            <a:ext cx="9144000" cy="4953000"/>
          </a:xfrm>
        </p:spPr>
        <p:txBody>
          <a:bodyPr>
            <a:normAutofit lnSpcReduction="10000"/>
          </a:bodyPr>
          <a:lstStyle/>
          <a:p>
            <a:r>
              <a:rPr lang="en-US" sz="2800">
                <a:latin typeface="Trebuchet MS" charset="0"/>
                <a:ea typeface="ＭＳ Ｐゴシック" charset="0"/>
                <a:cs typeface="ＭＳ Ｐゴシック" charset="0"/>
              </a:rPr>
              <a:t>Effective means of outreach to parents of LEP students </a:t>
            </a:r>
          </a:p>
          <a:p>
            <a:pPr lvl="2"/>
            <a:r>
              <a:rPr lang="en-US" sz="2000">
                <a:latin typeface="Trebuchet MS" charset="0"/>
                <a:ea typeface="ＭＳ Ｐゴシック" charset="0"/>
              </a:rPr>
              <a:t>How to be involved in students</a:t>
            </a:r>
            <a:r>
              <a:rPr lang="ja-JP" altLang="en-US" sz="2000">
                <a:latin typeface="Trebuchet MS" charset="0"/>
                <a:ea typeface="ＭＳ Ｐゴシック" charset="0"/>
              </a:rPr>
              <a:t>’</a:t>
            </a:r>
            <a:r>
              <a:rPr lang="en-US" altLang="ja-JP" sz="2000">
                <a:latin typeface="Trebuchet MS" charset="0"/>
                <a:ea typeface="ＭＳ Ｐゴシック" charset="0"/>
              </a:rPr>
              <a:t> education </a:t>
            </a:r>
          </a:p>
          <a:p>
            <a:pPr lvl="2"/>
            <a:r>
              <a:rPr lang="en-US" sz="2000">
                <a:latin typeface="Trebuchet MS" charset="0"/>
                <a:ea typeface="ＭＳ Ｐゴシック" charset="0"/>
              </a:rPr>
              <a:t>How to be active in assisting the child to attain English proficiency, achieve high levels of core subjects, meet standards </a:t>
            </a:r>
          </a:p>
          <a:p>
            <a:r>
              <a:rPr lang="en-US" sz="2800">
                <a:latin typeface="Trebuchet MS" charset="0"/>
                <a:ea typeface="ＭＳ Ｐゴシック" charset="0"/>
                <a:cs typeface="ＭＳ Ｐゴシック" charset="0"/>
              </a:rPr>
              <a:t>Reasons for identification of LEP &amp; placement, levels of English proficiency, assessment &amp; student achievement </a:t>
            </a:r>
          </a:p>
          <a:p>
            <a:pPr lvl="2"/>
            <a:r>
              <a:rPr lang="en-US" sz="2000">
                <a:latin typeface="Trebuchet MS" charset="0"/>
                <a:ea typeface="ＭＳ Ｐゴシック" charset="0"/>
              </a:rPr>
              <a:t>Method of instruction, meet strengths and needs, etc. </a:t>
            </a:r>
          </a:p>
          <a:p>
            <a:r>
              <a:rPr lang="en-US" sz="2800">
                <a:latin typeface="Trebuchet MS" charset="0"/>
                <a:ea typeface="ＭＳ Ｐゴシック" charset="0"/>
                <a:cs typeface="ＭＳ Ｐゴシック" charset="0"/>
              </a:rPr>
              <a:t>1% of total Title 1 funding devoted to parent involvement </a:t>
            </a:r>
          </a:p>
        </p:txBody>
      </p:sp>
    </p:spTree>
    <p:extLst>
      <p:ext uri="{BB962C8B-B14F-4D97-AF65-F5344CB8AC3E}">
        <p14:creationId xmlns:p14="http://schemas.microsoft.com/office/powerpoint/2010/main" val="42174399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685800" y="0"/>
            <a:ext cx="7772400" cy="1524000"/>
          </a:xfrm>
        </p:spPr>
        <p:txBody>
          <a:bodyPr/>
          <a:lstStyle/>
          <a:p>
            <a:r>
              <a:rPr lang="en-US">
                <a:latin typeface="Trebuchet MS" charset="0"/>
                <a:ea typeface="ＭＳ Ｐゴシック" charset="0"/>
                <a:cs typeface="ＭＳ Ｐゴシック" charset="0"/>
              </a:rPr>
              <a:t>D-9</a:t>
            </a:r>
          </a:p>
        </p:txBody>
      </p:sp>
      <p:sp>
        <p:nvSpPr>
          <p:cNvPr id="53250" name="Content Placeholder 2"/>
          <p:cNvSpPr>
            <a:spLocks noGrp="1"/>
          </p:cNvSpPr>
          <p:nvPr>
            <p:ph idx="1"/>
          </p:nvPr>
        </p:nvSpPr>
        <p:spPr>
          <a:xfrm>
            <a:off x="0" y="914400"/>
            <a:ext cx="9144000" cy="5943600"/>
          </a:xfrm>
        </p:spPr>
        <p:txBody>
          <a:bodyPr/>
          <a:lstStyle/>
          <a:p>
            <a:r>
              <a:rPr lang="en-US" sz="2800" b="1">
                <a:latin typeface="Trebuchet MS" charset="0"/>
                <a:ea typeface="ＭＳ Ｐゴシック" charset="0"/>
                <a:cs typeface="ＭＳ Ｐゴシック" charset="0"/>
              </a:rPr>
              <a:t>Compacts </a:t>
            </a:r>
            <a:r>
              <a:rPr lang="en-US" sz="2800">
                <a:latin typeface="Trebuchet MS" charset="0"/>
                <a:ea typeface="ＭＳ Ｐゴシック" charset="0"/>
                <a:cs typeface="ＭＳ Ｐゴシック" charset="0"/>
              </a:rPr>
              <a:t>must describe </a:t>
            </a:r>
          </a:p>
          <a:p>
            <a:pPr lvl="1"/>
            <a:r>
              <a:rPr lang="en-US" sz="2400">
                <a:latin typeface="Trebuchet MS" charset="0"/>
                <a:ea typeface="ＭＳ Ｐゴシック" charset="0"/>
              </a:rPr>
              <a:t>The school</a:t>
            </a:r>
            <a:r>
              <a:rPr lang="ja-JP" altLang="en-US" sz="2400">
                <a:latin typeface="Trebuchet MS" charset="0"/>
                <a:ea typeface="ＭＳ Ｐゴシック" charset="0"/>
              </a:rPr>
              <a:t>’</a:t>
            </a:r>
            <a:r>
              <a:rPr lang="en-US" altLang="ja-JP" sz="2400">
                <a:latin typeface="Trebuchet MS" charset="0"/>
                <a:ea typeface="ＭＳ Ｐゴシック" charset="0"/>
              </a:rPr>
              <a:t>s responsibility: provide high-quality instruction and effective learning environment </a:t>
            </a:r>
          </a:p>
          <a:p>
            <a:pPr lvl="1"/>
            <a:r>
              <a:rPr lang="en-US" sz="2400" b="1">
                <a:latin typeface="Trebuchet MS" charset="0"/>
                <a:ea typeface="ＭＳ Ｐゴシック" charset="0"/>
              </a:rPr>
              <a:t>Ways that parents will be responsible </a:t>
            </a:r>
            <a:r>
              <a:rPr lang="en-US" sz="2400">
                <a:latin typeface="Trebuchet MS" charset="0"/>
                <a:ea typeface="ＭＳ Ｐゴシック" charset="0"/>
              </a:rPr>
              <a:t>(for example, </a:t>
            </a:r>
            <a:r>
              <a:rPr lang="en-US" sz="2400" b="1">
                <a:latin typeface="Trebuchet MS" charset="0"/>
                <a:ea typeface="ＭＳ Ｐゴシック" charset="0"/>
              </a:rPr>
              <a:t>monitoring</a:t>
            </a:r>
            <a:r>
              <a:rPr lang="en-US" sz="2400">
                <a:latin typeface="Trebuchet MS" charset="0"/>
                <a:ea typeface="ＭＳ Ｐゴシック" charset="0"/>
              </a:rPr>
              <a:t> attendance, </a:t>
            </a:r>
            <a:r>
              <a:rPr lang="en-US" sz="2400" b="1">
                <a:latin typeface="Trebuchet MS" charset="0"/>
                <a:ea typeface="ＭＳ Ｐゴシック" charset="0"/>
              </a:rPr>
              <a:t>homework</a:t>
            </a:r>
            <a:r>
              <a:rPr lang="en-US" sz="2400">
                <a:latin typeface="Trebuchet MS" charset="0"/>
                <a:ea typeface="ＭＳ Ｐゴシック" charset="0"/>
              </a:rPr>
              <a:t> completion, television watching, </a:t>
            </a:r>
            <a:r>
              <a:rPr lang="en-US" sz="2400" b="1">
                <a:latin typeface="Trebuchet MS" charset="0"/>
                <a:ea typeface="ＭＳ Ｐゴシック" charset="0"/>
              </a:rPr>
              <a:t>volunteerin</a:t>
            </a:r>
            <a:r>
              <a:rPr lang="en-US" sz="2400">
                <a:latin typeface="Trebuchet MS" charset="0"/>
                <a:ea typeface="ＭＳ Ｐゴシック" charset="0"/>
              </a:rPr>
              <a:t>g in classroom or school, </a:t>
            </a:r>
            <a:r>
              <a:rPr lang="en-US" sz="2400" b="1">
                <a:latin typeface="Trebuchet MS" charset="0"/>
                <a:ea typeface="ＭＳ Ｐゴシック" charset="0"/>
              </a:rPr>
              <a:t>participating in decisions</a:t>
            </a:r>
            <a:r>
              <a:rPr lang="en-US" sz="2400">
                <a:latin typeface="Trebuchet MS" charset="0"/>
                <a:ea typeface="ＭＳ Ｐゴシック" charset="0"/>
              </a:rPr>
              <a:t>, </a:t>
            </a:r>
          </a:p>
          <a:p>
            <a:pPr lvl="1"/>
            <a:r>
              <a:rPr lang="en-US" sz="2400">
                <a:latin typeface="Trebuchet MS" charset="0"/>
                <a:ea typeface="ＭＳ Ｐゴシック" charset="0"/>
              </a:rPr>
              <a:t>Communication (at minimum—conferences) </a:t>
            </a:r>
          </a:p>
          <a:p>
            <a:pPr lvl="1"/>
            <a:r>
              <a:rPr lang="en-US" sz="2400">
                <a:latin typeface="Trebuchet MS" charset="0"/>
                <a:ea typeface="ＭＳ Ｐゴシック" charset="0"/>
              </a:rPr>
              <a:t>Frequency of reports of progress </a:t>
            </a:r>
          </a:p>
          <a:p>
            <a:pPr lvl="1"/>
            <a:r>
              <a:rPr lang="en-US" sz="2400">
                <a:latin typeface="Trebuchet MS" charset="0"/>
                <a:ea typeface="ＭＳ Ｐゴシック" charset="0"/>
              </a:rPr>
              <a:t>Reasonable access to staff, volunteer and participation opportunities, and classroom observation </a:t>
            </a:r>
          </a:p>
        </p:txBody>
      </p:sp>
    </p:spTree>
    <p:extLst>
      <p:ext uri="{BB962C8B-B14F-4D97-AF65-F5344CB8AC3E}">
        <p14:creationId xmlns:p14="http://schemas.microsoft.com/office/powerpoint/2010/main" val="152837923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atin typeface="Trebuchet MS" charset="0"/>
                <a:ea typeface="ＭＳ Ｐゴシック" charset="0"/>
                <a:cs typeface="ＭＳ Ｐゴシック" charset="0"/>
              </a:rPr>
              <a:t>E-1, E-2, E-3</a:t>
            </a:r>
          </a:p>
        </p:txBody>
      </p:sp>
      <p:sp>
        <p:nvSpPr>
          <p:cNvPr id="55298" name="Content Placeholder 2"/>
          <p:cNvSpPr>
            <a:spLocks noGrp="1"/>
          </p:cNvSpPr>
          <p:nvPr>
            <p:ph idx="1"/>
          </p:nvPr>
        </p:nvSpPr>
        <p:spPr>
          <a:xfrm>
            <a:off x="0" y="1676400"/>
            <a:ext cx="9144000" cy="4419600"/>
          </a:xfrm>
        </p:spPr>
        <p:txBody>
          <a:bodyPr>
            <a:normAutofit/>
          </a:bodyPr>
          <a:lstStyle/>
          <a:p>
            <a:r>
              <a:rPr lang="en-US" b="1">
                <a:latin typeface="Trebuchet MS" charset="0"/>
                <a:ea typeface="ＭＳ Ｐゴシック" charset="0"/>
                <a:cs typeface="ＭＳ Ｐゴシック" charset="0"/>
              </a:rPr>
              <a:t>Build the parent</a:t>
            </a:r>
            <a:r>
              <a:rPr lang="ja-JP" altLang="en-US" b="1">
                <a:latin typeface="Trebuchet MS" charset="0"/>
                <a:ea typeface="ＭＳ Ｐゴシック" charset="0"/>
                <a:cs typeface="ＭＳ Ｐゴシック" charset="0"/>
              </a:rPr>
              <a:t>’</a:t>
            </a:r>
            <a:r>
              <a:rPr lang="en-US" altLang="ja-JP" b="1">
                <a:latin typeface="Trebuchet MS" charset="0"/>
                <a:ea typeface="ＭＳ Ｐゴシック" charset="0"/>
                <a:cs typeface="ＭＳ Ｐゴシック" charset="0"/>
              </a:rPr>
              <a:t>s capacity </a:t>
            </a:r>
            <a:r>
              <a:rPr lang="en-US" altLang="ja-JP">
                <a:latin typeface="Trebuchet MS" charset="0"/>
                <a:ea typeface="ＭＳ Ｐゴシック" charset="0"/>
                <a:cs typeface="ＭＳ Ｐゴシック" charset="0"/>
              </a:rPr>
              <a:t>to involvement </a:t>
            </a:r>
          </a:p>
          <a:p>
            <a:pPr lvl="1"/>
            <a:r>
              <a:rPr lang="en-US">
                <a:latin typeface="Trebuchet MS" charset="0"/>
                <a:ea typeface="ＭＳ Ｐゴシック" charset="0"/>
              </a:rPr>
              <a:t>Ensure effective involvement of parents </a:t>
            </a:r>
          </a:p>
          <a:p>
            <a:r>
              <a:rPr lang="en-US" b="1">
                <a:latin typeface="Trebuchet MS" charset="0"/>
                <a:ea typeface="ＭＳ Ｐゴシック" charset="0"/>
                <a:cs typeface="ＭＳ Ｐゴシック" charset="0"/>
              </a:rPr>
              <a:t>Offer assistance and training </a:t>
            </a:r>
            <a:r>
              <a:rPr lang="en-US">
                <a:latin typeface="Trebuchet MS" charset="0"/>
                <a:ea typeface="ＭＳ Ｐゴシック" charset="0"/>
                <a:cs typeface="ＭＳ Ｐゴシック" charset="0"/>
              </a:rPr>
              <a:t>to parents </a:t>
            </a:r>
          </a:p>
          <a:p>
            <a:pPr lvl="1"/>
            <a:r>
              <a:rPr lang="en-US">
                <a:latin typeface="Trebuchet MS" charset="0"/>
                <a:ea typeface="ＭＳ Ｐゴシック" charset="0"/>
              </a:rPr>
              <a:t>To understand </a:t>
            </a:r>
          </a:p>
          <a:p>
            <a:pPr lvl="2"/>
            <a:r>
              <a:rPr lang="en-US">
                <a:latin typeface="Trebuchet MS" charset="0"/>
                <a:ea typeface="ＭＳ Ｐゴシック" charset="0"/>
              </a:rPr>
              <a:t>Content Standards</a:t>
            </a:r>
          </a:p>
          <a:p>
            <a:pPr lvl="2"/>
            <a:r>
              <a:rPr lang="en-US">
                <a:latin typeface="Trebuchet MS" charset="0"/>
                <a:ea typeface="ＭＳ Ｐゴシック" charset="0"/>
              </a:rPr>
              <a:t>State and local assessments </a:t>
            </a:r>
          </a:p>
          <a:p>
            <a:pPr lvl="2"/>
            <a:r>
              <a:rPr lang="en-US">
                <a:latin typeface="Trebuchet MS" charset="0"/>
                <a:ea typeface="ＭＳ Ｐゴシック" charset="0"/>
              </a:rPr>
              <a:t>How to monitor students progress and work with educators to improve achievement </a:t>
            </a:r>
          </a:p>
          <a:p>
            <a:r>
              <a:rPr lang="en-US">
                <a:latin typeface="Trebuchet MS" charset="0"/>
                <a:ea typeface="ＭＳ Ｐゴシック" charset="0"/>
                <a:cs typeface="ＭＳ Ｐゴシック" charset="0"/>
              </a:rPr>
              <a:t>Improve educational levels of parents  </a:t>
            </a:r>
          </a:p>
        </p:txBody>
      </p:sp>
    </p:spTree>
    <p:extLst>
      <p:ext uri="{BB962C8B-B14F-4D97-AF65-F5344CB8AC3E}">
        <p14:creationId xmlns:p14="http://schemas.microsoft.com/office/powerpoint/2010/main" val="120185094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majorFont>
      <a:minorFont>
        <a:latin typeface="Goudy Old Style"/>
        <a:ea typeface=""/>
        <a:cs typeface=""/>
        <a:font script="Jpan" typeface="ＭＳ 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34</TotalTime>
  <Words>1426</Words>
  <Application>Microsoft Macintosh PowerPoint</Application>
  <PresentationFormat>On-screen Show (4:3)</PresentationFormat>
  <Paragraphs>121</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Inkwell</vt:lpstr>
      <vt:lpstr>State Laws, Recommendations, &amp; NCLB </vt:lpstr>
      <vt:lpstr>Current State Laws and Parent Engagement</vt:lpstr>
      <vt:lpstr>Recommendations National PT (2007)</vt:lpstr>
      <vt:lpstr>Parent Involvement Title I, Part A  (2004) Defined as…</vt:lpstr>
      <vt:lpstr>Parental provisions A-7, A-8, A-9: </vt:lpstr>
      <vt:lpstr>Parental provisions : A-10 , A-11, B-6, C-2, C-3  </vt:lpstr>
      <vt:lpstr>Provisions continued: C-8, C-9, C-13 </vt:lpstr>
      <vt:lpstr>D-9</vt:lpstr>
      <vt:lpstr>E-1, E-2, E-3</vt:lpstr>
      <vt:lpstr>E-5, E-6, E-7  </vt:lpstr>
    </vt:vector>
  </TitlesOfParts>
  <Company>Kent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Laws, Recommendations, &amp; NCLB </dc:title>
  <dc:creator>EHHS Tech</dc:creator>
  <cp:lastModifiedBy>EHHS Tech</cp:lastModifiedBy>
  <cp:revision>5</cp:revision>
  <cp:lastPrinted>2011-09-27T14:54:15Z</cp:lastPrinted>
  <dcterms:created xsi:type="dcterms:W3CDTF">2011-09-07T15:10:34Z</dcterms:created>
  <dcterms:modified xsi:type="dcterms:W3CDTF">2011-09-27T14:54:47Z</dcterms:modified>
</cp:coreProperties>
</file>